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5" r:id="rId1"/>
  </p:sldMasterIdLst>
  <p:notesMasterIdLst>
    <p:notesMasterId r:id="rId4"/>
  </p:notesMasterIdLst>
  <p:sldIdLst>
    <p:sldId id="287" r:id="rId2"/>
    <p:sldId id="285" r:id="rId3"/>
  </p:sldIdLst>
  <p:sldSz cx="7559675" cy="10691813"/>
  <p:notesSz cx="6735763" cy="9866313"/>
  <p:defaultTextStyle>
    <a:defPPr>
      <a:defRPr lang="en-US"/>
    </a:defPPr>
    <a:lvl1pPr marL="0" algn="l" defTabSz="523238" rtl="0" eaLnBrk="1" latinLnBrk="0" hangingPunct="1">
      <a:defRPr sz="2060" kern="1200">
        <a:solidFill>
          <a:schemeClr val="tx1"/>
        </a:solidFill>
        <a:latin typeface="+mn-lt"/>
        <a:ea typeface="+mn-ea"/>
        <a:cs typeface="+mn-cs"/>
      </a:defRPr>
    </a:lvl1pPr>
    <a:lvl2pPr marL="523238" algn="l" defTabSz="523238" rtl="0" eaLnBrk="1" latinLnBrk="0" hangingPunct="1">
      <a:defRPr sz="2060" kern="1200">
        <a:solidFill>
          <a:schemeClr val="tx1"/>
        </a:solidFill>
        <a:latin typeface="+mn-lt"/>
        <a:ea typeface="+mn-ea"/>
        <a:cs typeface="+mn-cs"/>
      </a:defRPr>
    </a:lvl2pPr>
    <a:lvl3pPr marL="1046474" algn="l" defTabSz="523238" rtl="0" eaLnBrk="1" latinLnBrk="0" hangingPunct="1">
      <a:defRPr sz="2060" kern="1200">
        <a:solidFill>
          <a:schemeClr val="tx1"/>
        </a:solidFill>
        <a:latin typeface="+mn-lt"/>
        <a:ea typeface="+mn-ea"/>
        <a:cs typeface="+mn-cs"/>
      </a:defRPr>
    </a:lvl3pPr>
    <a:lvl4pPr marL="1569712" algn="l" defTabSz="523238" rtl="0" eaLnBrk="1" latinLnBrk="0" hangingPunct="1">
      <a:defRPr sz="2060" kern="1200">
        <a:solidFill>
          <a:schemeClr val="tx1"/>
        </a:solidFill>
        <a:latin typeface="+mn-lt"/>
        <a:ea typeface="+mn-ea"/>
        <a:cs typeface="+mn-cs"/>
      </a:defRPr>
    </a:lvl4pPr>
    <a:lvl5pPr marL="2092948" algn="l" defTabSz="523238" rtl="0" eaLnBrk="1" latinLnBrk="0" hangingPunct="1">
      <a:defRPr sz="2060" kern="1200">
        <a:solidFill>
          <a:schemeClr val="tx1"/>
        </a:solidFill>
        <a:latin typeface="+mn-lt"/>
        <a:ea typeface="+mn-ea"/>
        <a:cs typeface="+mn-cs"/>
      </a:defRPr>
    </a:lvl5pPr>
    <a:lvl6pPr marL="2616186" algn="l" defTabSz="523238" rtl="0" eaLnBrk="1" latinLnBrk="0" hangingPunct="1">
      <a:defRPr sz="2060" kern="1200">
        <a:solidFill>
          <a:schemeClr val="tx1"/>
        </a:solidFill>
        <a:latin typeface="+mn-lt"/>
        <a:ea typeface="+mn-ea"/>
        <a:cs typeface="+mn-cs"/>
      </a:defRPr>
    </a:lvl6pPr>
    <a:lvl7pPr marL="3139424" algn="l" defTabSz="523238" rtl="0" eaLnBrk="1" latinLnBrk="0" hangingPunct="1">
      <a:defRPr sz="2060" kern="1200">
        <a:solidFill>
          <a:schemeClr val="tx1"/>
        </a:solidFill>
        <a:latin typeface="+mn-lt"/>
        <a:ea typeface="+mn-ea"/>
        <a:cs typeface="+mn-cs"/>
      </a:defRPr>
    </a:lvl7pPr>
    <a:lvl8pPr marL="3662660" algn="l" defTabSz="523238" rtl="0" eaLnBrk="1" latinLnBrk="0" hangingPunct="1">
      <a:defRPr sz="2060" kern="1200">
        <a:solidFill>
          <a:schemeClr val="tx1"/>
        </a:solidFill>
        <a:latin typeface="+mn-lt"/>
        <a:ea typeface="+mn-ea"/>
        <a:cs typeface="+mn-cs"/>
      </a:defRPr>
    </a:lvl8pPr>
    <a:lvl9pPr marL="4185900" algn="l" defTabSz="523238" rtl="0" eaLnBrk="1" latinLnBrk="0" hangingPunct="1">
      <a:defRPr sz="20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2E9FE"/>
    <a:srgbClr val="C9D6FD"/>
    <a:srgbClr val="FFFFFF"/>
    <a:srgbClr val="3D6EF9"/>
    <a:srgbClr val="FFFF00"/>
    <a:srgbClr val="FBF6C5"/>
    <a:srgbClr val="33CC33"/>
    <a:srgbClr val="CCECFF"/>
    <a:srgbClr val="FA5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D8EE5-B913-4BB4-A75D-CC9A408258E1}" v="8" dt="2026-06-12T03:53:01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 autoAdjust="0"/>
    <p:restoredTop sz="95865" autoAdjust="0"/>
  </p:normalViewPr>
  <p:slideViewPr>
    <p:cSldViewPr snapToGrid="0">
      <p:cViewPr varScale="1">
        <p:scale>
          <a:sx n="48" d="100"/>
          <a:sy n="48" d="100"/>
        </p:scale>
        <p:origin x="23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4813"/>
          </a:xfrm>
          <a:prstGeom prst="rect">
            <a:avLst/>
          </a:prstGeom>
        </p:spPr>
        <p:txBody>
          <a:bodyPr vert="horz" lIns="90638" tIns="45319" rIns="90638" bIns="453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3" y="0"/>
            <a:ext cx="2918621" cy="494813"/>
          </a:xfrm>
          <a:prstGeom prst="rect">
            <a:avLst/>
          </a:prstGeom>
        </p:spPr>
        <p:txBody>
          <a:bodyPr vert="horz" lIns="90638" tIns="45319" rIns="90638" bIns="45319" rtlCol="0"/>
          <a:lstStyle>
            <a:lvl1pPr algn="r">
              <a:defRPr sz="1200"/>
            </a:lvl1pPr>
          </a:lstStyle>
          <a:p>
            <a:fld id="{E87D5773-EC70-47E1-80DD-D88B610B16BB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9" rIns="90638" bIns="453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747998"/>
            <a:ext cx="5387982" cy="3884436"/>
          </a:xfrm>
          <a:prstGeom prst="rect">
            <a:avLst/>
          </a:prstGeom>
        </p:spPr>
        <p:txBody>
          <a:bodyPr vert="horz" lIns="90638" tIns="45319" rIns="90638" bIns="453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38" tIns="45319" rIns="90638" bIns="453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3" y="9371501"/>
            <a:ext cx="2918621" cy="494813"/>
          </a:xfrm>
          <a:prstGeom prst="rect">
            <a:avLst/>
          </a:prstGeom>
        </p:spPr>
        <p:txBody>
          <a:bodyPr vert="horz" lIns="90638" tIns="45319" rIns="90638" bIns="45319" rtlCol="0" anchor="b"/>
          <a:lstStyle>
            <a:lvl1pPr algn="r">
              <a:defRPr sz="1200"/>
            </a:lvl1pPr>
          </a:lstStyle>
          <a:p>
            <a:fld id="{D46BA9F2-8A28-4457-8BFD-B0C740F291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09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85388" rtl="0" eaLnBrk="1" latinLnBrk="0" hangingPunct="1">
      <a:defRPr kumimoji="1" sz="1950" kern="1200">
        <a:solidFill>
          <a:schemeClr val="tx1"/>
        </a:solidFill>
        <a:latin typeface="+mn-lt"/>
        <a:ea typeface="+mn-ea"/>
        <a:cs typeface="+mn-cs"/>
      </a:defRPr>
    </a:lvl1pPr>
    <a:lvl2pPr marL="742694" algn="l" defTabSz="1485388" rtl="0" eaLnBrk="1" latinLnBrk="0" hangingPunct="1">
      <a:defRPr kumimoji="1" sz="1950" kern="1200">
        <a:solidFill>
          <a:schemeClr val="tx1"/>
        </a:solidFill>
        <a:latin typeface="+mn-lt"/>
        <a:ea typeface="+mn-ea"/>
        <a:cs typeface="+mn-cs"/>
      </a:defRPr>
    </a:lvl2pPr>
    <a:lvl3pPr marL="1485388" algn="l" defTabSz="1485388" rtl="0" eaLnBrk="1" latinLnBrk="0" hangingPunct="1">
      <a:defRPr kumimoji="1" sz="1950" kern="1200">
        <a:solidFill>
          <a:schemeClr val="tx1"/>
        </a:solidFill>
        <a:latin typeface="+mn-lt"/>
        <a:ea typeface="+mn-ea"/>
        <a:cs typeface="+mn-cs"/>
      </a:defRPr>
    </a:lvl3pPr>
    <a:lvl4pPr marL="2228083" algn="l" defTabSz="1485388" rtl="0" eaLnBrk="1" latinLnBrk="0" hangingPunct="1">
      <a:defRPr kumimoji="1" sz="1950" kern="1200">
        <a:solidFill>
          <a:schemeClr val="tx1"/>
        </a:solidFill>
        <a:latin typeface="+mn-lt"/>
        <a:ea typeface="+mn-ea"/>
        <a:cs typeface="+mn-cs"/>
      </a:defRPr>
    </a:lvl4pPr>
    <a:lvl5pPr marL="2970777" algn="l" defTabSz="1485388" rtl="0" eaLnBrk="1" latinLnBrk="0" hangingPunct="1">
      <a:defRPr kumimoji="1" sz="1950" kern="1200">
        <a:solidFill>
          <a:schemeClr val="tx1"/>
        </a:solidFill>
        <a:latin typeface="+mn-lt"/>
        <a:ea typeface="+mn-ea"/>
        <a:cs typeface="+mn-cs"/>
      </a:defRPr>
    </a:lvl5pPr>
    <a:lvl6pPr marL="3713471" algn="l" defTabSz="1485388" rtl="0" eaLnBrk="1" latinLnBrk="0" hangingPunct="1">
      <a:defRPr kumimoji="1" sz="1950" kern="1200">
        <a:solidFill>
          <a:schemeClr val="tx1"/>
        </a:solidFill>
        <a:latin typeface="+mn-lt"/>
        <a:ea typeface="+mn-ea"/>
        <a:cs typeface="+mn-cs"/>
      </a:defRPr>
    </a:lvl6pPr>
    <a:lvl7pPr marL="4456165" algn="l" defTabSz="1485388" rtl="0" eaLnBrk="1" latinLnBrk="0" hangingPunct="1">
      <a:defRPr kumimoji="1" sz="1950" kern="1200">
        <a:solidFill>
          <a:schemeClr val="tx1"/>
        </a:solidFill>
        <a:latin typeface="+mn-lt"/>
        <a:ea typeface="+mn-ea"/>
        <a:cs typeface="+mn-cs"/>
      </a:defRPr>
    </a:lvl7pPr>
    <a:lvl8pPr marL="5198860" algn="l" defTabSz="1485388" rtl="0" eaLnBrk="1" latinLnBrk="0" hangingPunct="1">
      <a:defRPr kumimoji="1" sz="1950" kern="1200">
        <a:solidFill>
          <a:schemeClr val="tx1"/>
        </a:solidFill>
        <a:latin typeface="+mn-lt"/>
        <a:ea typeface="+mn-ea"/>
        <a:cs typeface="+mn-cs"/>
      </a:defRPr>
    </a:lvl8pPr>
    <a:lvl9pPr marL="5941554" algn="l" defTabSz="1485388" rtl="0" eaLnBrk="1" latinLnBrk="0" hangingPunct="1">
      <a:defRPr kumimoji="1" sz="19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7/7/2026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7/7/2026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1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7/7/2026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6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7/7/2026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1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7/7/2026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2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7/7/2026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0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7/7/2026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7/7/2026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2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7/7/2026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7/7/2026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7/7/2026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7/7/2026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6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74F1804-1E8C-27F4-29D5-9D4164F49E68}"/>
              </a:ext>
            </a:extLst>
          </p:cNvPr>
          <p:cNvSpPr/>
          <p:nvPr/>
        </p:nvSpPr>
        <p:spPr>
          <a:xfrm>
            <a:off x="197577" y="1558629"/>
            <a:ext cx="7164520" cy="4834216"/>
          </a:xfrm>
          <a:prstGeom prst="rect">
            <a:avLst/>
          </a:prstGeom>
          <a:solidFill>
            <a:srgbClr val="3D6EF9">
              <a:alpha val="15000"/>
            </a:srgbClr>
          </a:solidFill>
          <a:ln>
            <a:solidFill>
              <a:srgbClr val="3D6E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99C0AA2-2ED3-EB59-BA6C-3939D31A7428}"/>
              </a:ext>
            </a:extLst>
          </p:cNvPr>
          <p:cNvSpPr txBox="1">
            <a:spLocks/>
          </p:cNvSpPr>
          <p:nvPr/>
        </p:nvSpPr>
        <p:spPr>
          <a:xfrm>
            <a:off x="3695060" y="185322"/>
            <a:ext cx="2363286" cy="5785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65089" tIns="32544" rIns="65089" bIns="32544" rtlCol="0" anchor="t">
            <a:no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kumimoji="1" sz="485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2000" cap="none" dirty="0">
                <a:ln w="22225">
                  <a:noFill/>
                  <a:prstDash val="solid"/>
                </a:ln>
                <a:solidFill>
                  <a:srgbClr val="200F0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26.7/1</a:t>
            </a:r>
            <a:r>
              <a:rPr lang="ja-JP" altLang="en-US" sz="2000" cap="none" dirty="0">
                <a:ln w="22225">
                  <a:noFill/>
                  <a:prstDash val="solid"/>
                </a:ln>
                <a:solidFill>
                  <a:srgbClr val="200F0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</a:t>
            </a:r>
            <a:r>
              <a:rPr lang="en-US" altLang="ja-JP" sz="2000" cap="none" dirty="0">
                <a:ln w="22225">
                  <a:noFill/>
                  <a:prstDash val="solid"/>
                </a:ln>
                <a:solidFill>
                  <a:srgbClr val="200F0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9/30</a:t>
            </a:r>
            <a:r>
              <a:rPr lang="ja-JP" altLang="en-US" sz="2000" cap="none" dirty="0">
                <a:ln w="22225">
                  <a:noFill/>
                  <a:prstDash val="solid"/>
                </a:ln>
                <a:solidFill>
                  <a:srgbClr val="200F0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発　</a:t>
            </a:r>
            <a:endParaRPr lang="ja-JP" altLang="en-US" sz="2000" cap="none" dirty="0">
              <a:ln w="44450" cmpd="thinThick">
                <a:solidFill>
                  <a:srgbClr val="C00000"/>
                </a:solidFill>
                <a:prstDash val="solid"/>
              </a:ln>
              <a:solidFill>
                <a:srgbClr val="200F0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AA1E51D-A41B-4277-E50C-580DC40CFD27}"/>
              </a:ext>
            </a:extLst>
          </p:cNvPr>
          <p:cNvSpPr/>
          <p:nvPr/>
        </p:nvSpPr>
        <p:spPr>
          <a:xfrm>
            <a:off x="35177" y="50875"/>
            <a:ext cx="7510850" cy="10640938"/>
          </a:xfrm>
          <a:prstGeom prst="rect">
            <a:avLst/>
          </a:prstGeom>
          <a:noFill/>
          <a:ln w="127000">
            <a:solidFill>
              <a:srgbClr val="3D6E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882324F-441F-8316-7632-92F47184530D}"/>
              </a:ext>
            </a:extLst>
          </p:cNvPr>
          <p:cNvGrpSpPr/>
          <p:nvPr/>
        </p:nvGrpSpPr>
        <p:grpSpPr>
          <a:xfrm>
            <a:off x="-3863" y="226103"/>
            <a:ext cx="3037118" cy="617160"/>
            <a:chOff x="13648" y="504278"/>
            <a:chExt cx="3037118" cy="61716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97DE08F-0485-1D40-6DDB-EE17B1296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648" y="504278"/>
              <a:ext cx="3037118" cy="617160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458AF09-D9FE-863F-DAB0-3727A384DD64}"/>
                </a:ext>
              </a:extLst>
            </p:cNvPr>
            <p:cNvSpPr/>
            <p:nvPr/>
          </p:nvSpPr>
          <p:spPr>
            <a:xfrm>
              <a:off x="662803" y="632486"/>
              <a:ext cx="1818539" cy="247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1EF01E-D61A-4DF1-53E8-CE12197416FD}"/>
              </a:ext>
            </a:extLst>
          </p:cNvPr>
          <p:cNvSpPr txBox="1"/>
          <p:nvPr/>
        </p:nvSpPr>
        <p:spPr>
          <a:xfrm>
            <a:off x="457034" y="137503"/>
            <a:ext cx="242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夏の家族旅行は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F950AD-52E3-1F39-C5EA-B21AB5E97397}"/>
              </a:ext>
            </a:extLst>
          </p:cNvPr>
          <p:cNvCxnSpPr>
            <a:cxnSpLocks/>
          </p:cNvCxnSpPr>
          <p:nvPr/>
        </p:nvCxnSpPr>
        <p:spPr>
          <a:xfrm flipV="1">
            <a:off x="193830" y="1313817"/>
            <a:ext cx="5483639" cy="26927"/>
          </a:xfrm>
          <a:prstGeom prst="line">
            <a:avLst/>
          </a:prstGeom>
          <a:ln w="161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7AC2D5-43D2-5714-AED5-BB198B7FD5CD}"/>
              </a:ext>
            </a:extLst>
          </p:cNvPr>
          <p:cNvSpPr txBox="1"/>
          <p:nvPr/>
        </p:nvSpPr>
        <p:spPr>
          <a:xfrm>
            <a:off x="195060" y="692655"/>
            <a:ext cx="6643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富士山三島東急ホテル</a:t>
            </a: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へ</a:t>
            </a:r>
            <a:endParaRPr kumimoji="1" lang="ja-JP" altLang="en-US" sz="1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E7A5244-E61D-5325-21AD-15B2F45E7BA4}"/>
              </a:ext>
            </a:extLst>
          </p:cNvPr>
          <p:cNvSpPr/>
          <p:nvPr/>
        </p:nvSpPr>
        <p:spPr>
          <a:xfrm>
            <a:off x="347119" y="1577642"/>
            <a:ext cx="689483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u="sng" cap="none" spc="0" dirty="0">
                <a:ln w="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早いがお得！伊豆の夏</a:t>
            </a:r>
            <a:r>
              <a:rPr lang="ja-JP" altLang="en-US" sz="2800" u="sng" dirty="0">
                <a:ln w="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2800" u="sng" cap="none" spc="0" dirty="0">
                <a:ln w="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30</a:t>
            </a:r>
            <a:r>
              <a:rPr lang="ja-JP" altLang="en-US" sz="2800" u="sng" cap="none" spc="0" dirty="0">
                <a:ln w="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日前までの</a:t>
            </a:r>
            <a:endParaRPr lang="en-US" altLang="ja-JP" sz="2800" u="sng" cap="none" spc="0" dirty="0">
              <a:ln w="0"/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2800" u="sng" cap="none" spc="0" dirty="0">
                <a:ln w="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予約限定プラン</a:t>
            </a:r>
            <a:r>
              <a:rPr lang="ja-JP" altLang="en-US" sz="2800" u="sng" dirty="0">
                <a:ln w="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発売中！</a:t>
            </a:r>
            <a:endParaRPr lang="ja-JP" altLang="en-US" sz="2800" u="sng" cap="none" spc="0" dirty="0">
              <a:ln w="0"/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AEE1F25-E364-A73A-33CC-5567B6A306A4}"/>
              </a:ext>
            </a:extLst>
          </p:cNvPr>
          <p:cNvSpPr txBox="1"/>
          <p:nvPr/>
        </p:nvSpPr>
        <p:spPr>
          <a:xfrm>
            <a:off x="478142" y="6012710"/>
            <a:ext cx="5119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このクーポンは</a:t>
            </a:r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JTB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ホームページでの</a:t>
            </a:r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Web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予約で利用可能です</a:t>
            </a:r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クーポンはなくなり次第終了となります</a:t>
            </a:r>
            <a:endParaRPr kumimoji="1" lang="en-US" altLang="ja-JP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10B09B-864C-7CFE-2D3B-88FE72428A79}"/>
              </a:ext>
            </a:extLst>
          </p:cNvPr>
          <p:cNvSpPr txBox="1"/>
          <p:nvPr/>
        </p:nvSpPr>
        <p:spPr>
          <a:xfrm>
            <a:off x="493188" y="5334676"/>
            <a:ext cx="6047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早いがお得！伊豆夏</a:t>
            </a:r>
            <a:endParaRPr kumimoji="1" lang="en-US" altLang="ja-JP" sz="1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JTB</a:t>
            </a:r>
            <a:r>
              <a:rPr kumimoji="1"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プランで使える　最大</a:t>
            </a:r>
            <a:r>
              <a:rPr kumimoji="1" lang="en-US" altLang="ja-JP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3,000</a:t>
            </a:r>
            <a:r>
              <a:rPr kumimoji="1"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kumimoji="1"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割引クーポン配布中！</a:t>
            </a:r>
            <a:endParaRPr kumimoji="1" lang="en-US" altLang="ja-JP" sz="1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2158D7B-F58A-747B-CAC3-BCF245511FAA}"/>
              </a:ext>
            </a:extLst>
          </p:cNvPr>
          <p:cNvSpPr txBox="1"/>
          <p:nvPr/>
        </p:nvSpPr>
        <p:spPr>
          <a:xfrm>
            <a:off x="290505" y="4009212"/>
            <a:ext cx="31665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u="sng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★</a:t>
            </a:r>
            <a:r>
              <a:rPr kumimoji="1" lang="ja-JP" altLang="en-US" sz="1800" u="sng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最大</a:t>
            </a:r>
            <a:r>
              <a:rPr kumimoji="1" lang="en-US" altLang="ja-JP" sz="1800" u="sng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22</a:t>
            </a:r>
            <a:r>
              <a:rPr kumimoji="1" lang="ja-JP" altLang="en-US" sz="1800" u="sng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時間</a:t>
            </a:r>
            <a:r>
              <a:rPr kumimoji="1" lang="ja-JP" altLang="en-US" sz="1800" u="sng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滞在可能！</a:t>
            </a:r>
            <a:endParaRPr kumimoji="1" lang="en-US" altLang="ja-JP" sz="1800" u="sng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チェックアウトは</a:t>
            </a:r>
            <a:r>
              <a:rPr kumimoji="1" lang="en-US" altLang="ja-JP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12</a:t>
            </a:r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時まで！</a:t>
            </a:r>
            <a:endParaRPr kumimoji="1" lang="en-US" altLang="ja-JP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のんびりとご滞在いただけます♪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通常チェックイン</a:t>
            </a:r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時／チェックアウト</a:t>
            </a:r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B948B3-D056-3D98-E9F3-3A6029FCEAC4}"/>
              </a:ext>
            </a:extLst>
          </p:cNvPr>
          <p:cNvSpPr txBox="1"/>
          <p:nvPr/>
        </p:nvSpPr>
        <p:spPr>
          <a:xfrm>
            <a:off x="3204514" y="4009212"/>
            <a:ext cx="33845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★</a:t>
            </a:r>
            <a:r>
              <a:rPr kumimoji="1" lang="en-US" altLang="ja-JP" sz="1800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JTB</a:t>
            </a:r>
            <a:r>
              <a:rPr kumimoji="1" lang="ja-JP" altLang="en-US" sz="1800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だけ</a:t>
            </a:r>
            <a:r>
              <a:rPr kumimoji="1" lang="ja-JP" altLang="en-US" sz="18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！水遊びグッズ貸出</a:t>
            </a:r>
            <a:endParaRPr kumimoji="1" lang="en-US" altLang="ja-JP" sz="18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水鉄砲やバスタオルなどを無料レンタル！　三島の水辺に手ぶらで遊びにいけます♪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8" name="図 27" descr="ホテルのベッドルーム&#10;&#10;AI 生成コンテンツは誤りを含む可能性があります。">
            <a:extLst>
              <a:ext uri="{FF2B5EF4-FFF2-40B4-BE49-F238E27FC236}">
                <a16:creationId xmlns:a16="http://schemas.microsoft.com/office/drawing/2014/main" id="{649B5EA0-E880-0FF2-A3A5-D33EBAEAF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830" y="8621154"/>
            <a:ext cx="3008486" cy="2013062"/>
          </a:xfrm>
          <a:prstGeom prst="rect">
            <a:avLst/>
          </a:prstGeom>
        </p:spPr>
      </p:pic>
      <p:pic>
        <p:nvPicPr>
          <p:cNvPr id="29" name="図 28" descr="橋の下にあるプ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FBD67162-5724-6B0B-16A8-7C85085917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104" y="6656637"/>
            <a:ext cx="3008487" cy="2014945"/>
          </a:xfrm>
          <a:prstGeom prst="rect">
            <a:avLst/>
          </a:prstGeom>
        </p:spPr>
      </p:pic>
      <p:pic>
        <p:nvPicPr>
          <p:cNvPr id="27" name="図 26" descr="アパートのビル&#10;&#10;AI 生成コンテンツは誤りを含む可能性があります。">
            <a:extLst>
              <a:ext uri="{FF2B5EF4-FFF2-40B4-BE49-F238E27FC236}">
                <a16:creationId xmlns:a16="http://schemas.microsoft.com/office/drawing/2014/main" id="{7106AE6F-B068-EAA2-0D2E-C0F4E5640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08" y="7175714"/>
            <a:ext cx="3525554" cy="3395405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DB5D9F92-A6A5-BEDD-809B-B8E4D3599FFB}"/>
              </a:ext>
            </a:extLst>
          </p:cNvPr>
          <p:cNvGrpSpPr/>
          <p:nvPr/>
        </p:nvGrpSpPr>
        <p:grpSpPr>
          <a:xfrm>
            <a:off x="2649584" y="7615701"/>
            <a:ext cx="4248045" cy="777136"/>
            <a:chOff x="-4330578" y="7869295"/>
            <a:chExt cx="4248045" cy="777136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3D653165-B9AE-1523-342B-9D282F979542}"/>
                </a:ext>
              </a:extLst>
            </p:cNvPr>
            <p:cNvCxnSpPr>
              <a:cxnSpLocks/>
            </p:cNvCxnSpPr>
            <p:nvPr/>
          </p:nvCxnSpPr>
          <p:spPr>
            <a:xfrm>
              <a:off x="-4325328" y="8344147"/>
              <a:ext cx="4066020" cy="0"/>
            </a:xfrm>
            <a:prstGeom prst="line">
              <a:avLst/>
            </a:prstGeom>
            <a:ln w="161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B6D84713-B846-A8C8-DACD-C465C9302200}"/>
                </a:ext>
              </a:extLst>
            </p:cNvPr>
            <p:cNvCxnSpPr>
              <a:cxnSpLocks/>
            </p:cNvCxnSpPr>
            <p:nvPr/>
          </p:nvCxnSpPr>
          <p:spPr>
            <a:xfrm>
              <a:off x="-4311680" y="8089566"/>
              <a:ext cx="3200951" cy="0"/>
            </a:xfrm>
            <a:prstGeom prst="line">
              <a:avLst/>
            </a:prstGeom>
            <a:ln w="161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EAFDD249-3B48-B837-6F40-D963454907FD}"/>
                </a:ext>
              </a:extLst>
            </p:cNvPr>
            <p:cNvSpPr txBox="1"/>
            <p:nvPr/>
          </p:nvSpPr>
          <p:spPr>
            <a:xfrm>
              <a:off x="-4330578" y="7869295"/>
              <a:ext cx="4248045" cy="77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7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Meiryo UI" panose="020B0604030504040204" pitchFamily="50" charset="-128"/>
                </a:rPr>
                <a:t>晴れていれば、雄大な富士山を</a:t>
              </a:r>
              <a:endParaRPr kumimoji="1" lang="en-US" altLang="ja-JP" sz="1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endParaRPr>
            </a:p>
            <a:p>
              <a:r>
                <a:rPr kumimoji="1" lang="ja-JP" altLang="en-US" sz="17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Meiryo UI" panose="020B0604030504040204" pitchFamily="50" charset="-128"/>
                </a:rPr>
                <a:t>露天風呂やお部屋よりご覧いただけます。</a:t>
              </a:r>
              <a:r>
                <a:rPr kumimoji="1" lang="ja-JP" altLang="en-US" sz="105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Meiryo UI" panose="020B0604030504040204" pitchFamily="50" charset="-128"/>
                </a:rPr>
                <a:t>（一部客室を除く）</a:t>
              </a:r>
              <a:endParaRPr kumimoji="1" lang="en-US" altLang="ja-JP" sz="10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330F3D1-8D42-CD0B-5F9C-757B6CB4AA88}"/>
              </a:ext>
            </a:extLst>
          </p:cNvPr>
          <p:cNvSpPr txBox="1"/>
          <p:nvPr/>
        </p:nvSpPr>
        <p:spPr>
          <a:xfrm>
            <a:off x="5868477" y="2294349"/>
            <a:ext cx="1573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旅行代金・プラン詳細は</a:t>
            </a:r>
            <a:endParaRPr kumimoji="1" lang="en-US" altLang="ja-JP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こちらをチェック！</a:t>
            </a:r>
            <a:endParaRPr kumimoji="1" lang="en-US" altLang="ja-JP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19E7290-5EFE-EF18-44E9-87C06B4D86D0}"/>
              </a:ext>
            </a:extLst>
          </p:cNvPr>
          <p:cNvSpPr txBox="1"/>
          <p:nvPr/>
        </p:nvSpPr>
        <p:spPr>
          <a:xfrm>
            <a:off x="6163841" y="5107991"/>
            <a:ext cx="107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クーポン詳細は</a:t>
            </a:r>
            <a:endParaRPr kumimoji="1" lang="en-US" altLang="ja-JP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こちらをチェック！</a:t>
            </a:r>
            <a:endParaRPr kumimoji="1" lang="en-US" altLang="ja-JP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50F7AF9-7643-05DC-30AC-A2B8805105C1}"/>
              </a:ext>
            </a:extLst>
          </p:cNvPr>
          <p:cNvSpPr txBox="1"/>
          <p:nvPr/>
        </p:nvSpPr>
        <p:spPr>
          <a:xfrm>
            <a:off x="5598086" y="10366637"/>
            <a:ext cx="11315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スーペリアツイン（一例）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C1257B6-1B57-839F-5040-F7480707EB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755" y="5477323"/>
            <a:ext cx="721357" cy="72135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893AF4D-D55E-7D81-5C6D-A62724B676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925" y="2692010"/>
            <a:ext cx="973109" cy="973109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BD93A41-0FE2-82C4-5590-9CEC0E6FD656}"/>
              </a:ext>
            </a:extLst>
          </p:cNvPr>
          <p:cNvGrpSpPr/>
          <p:nvPr/>
        </p:nvGrpSpPr>
        <p:grpSpPr>
          <a:xfrm>
            <a:off x="3698571" y="8746780"/>
            <a:ext cx="4248045" cy="615553"/>
            <a:chOff x="-4406778" y="7869295"/>
            <a:chExt cx="4248045" cy="615553"/>
          </a:xfrm>
        </p:grpSpPr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0CA0A123-AAE5-55BE-F1BC-AC7CA121F458}"/>
                </a:ext>
              </a:extLst>
            </p:cNvPr>
            <p:cNvCxnSpPr>
              <a:cxnSpLocks/>
            </p:cNvCxnSpPr>
            <p:nvPr/>
          </p:nvCxnSpPr>
          <p:spPr>
            <a:xfrm>
              <a:off x="-4325328" y="8344147"/>
              <a:ext cx="3643245" cy="0"/>
            </a:xfrm>
            <a:prstGeom prst="line">
              <a:avLst/>
            </a:prstGeom>
            <a:ln w="161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2F0F9F1D-502C-7C47-D34C-05FE6380F9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311680" y="8080454"/>
              <a:ext cx="2181797" cy="9112"/>
            </a:xfrm>
            <a:prstGeom prst="line">
              <a:avLst/>
            </a:prstGeom>
            <a:ln w="161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9FBFCDE4-4FC3-AED7-79E2-9E4D7DA7A24F}"/>
                </a:ext>
              </a:extLst>
            </p:cNvPr>
            <p:cNvSpPr txBox="1"/>
            <p:nvPr/>
          </p:nvSpPr>
          <p:spPr>
            <a:xfrm>
              <a:off x="-4406778" y="7869295"/>
              <a:ext cx="424804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7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Meiryo UI" panose="020B0604030504040204" pitchFamily="50" charset="-128"/>
                </a:rPr>
                <a:t>お子様にはうれしい</a:t>
              </a:r>
              <a:endParaRPr kumimoji="1" lang="en-US" altLang="ja-JP" sz="1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endParaRPr>
            </a:p>
            <a:p>
              <a:r>
                <a:rPr kumimoji="1" lang="ja-JP" altLang="en-US" sz="17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Meiryo UI" panose="020B0604030504040204" pitchFamily="50" charset="-128"/>
                </a:rPr>
                <a:t>トレインビューの客室もございます！</a:t>
              </a:r>
              <a:endParaRPr kumimoji="1" lang="en-US" altLang="ja-JP" sz="105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74C92C4-2EFF-EE18-CADA-73D54D25E9E0}"/>
              </a:ext>
            </a:extLst>
          </p:cNvPr>
          <p:cNvCxnSpPr>
            <a:cxnSpLocks/>
          </p:cNvCxnSpPr>
          <p:nvPr/>
        </p:nvCxnSpPr>
        <p:spPr>
          <a:xfrm>
            <a:off x="2349908" y="6964320"/>
            <a:ext cx="3200951" cy="0"/>
          </a:xfrm>
          <a:prstGeom prst="line">
            <a:avLst/>
          </a:prstGeom>
          <a:ln w="161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0731D3D-65BB-E2F1-51BE-CD1450D15BD4}"/>
              </a:ext>
            </a:extLst>
          </p:cNvPr>
          <p:cNvSpPr txBox="1"/>
          <p:nvPr/>
        </p:nvSpPr>
        <p:spPr>
          <a:xfrm>
            <a:off x="127452" y="6492477"/>
            <a:ext cx="6644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ＪＲ三島駅南口より徒歩１分！</a:t>
            </a:r>
            <a:endParaRPr kumimoji="1" lang="en-US" altLang="ja-JP" sz="17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三島の観光拠点として最適な都市型リゾートホテル！</a:t>
            </a:r>
            <a:endParaRPr kumimoji="1" lang="en-US" altLang="ja-JP" sz="17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B385B9-1D2B-AA69-F0D8-27BE55F092BE}"/>
              </a:ext>
            </a:extLst>
          </p:cNvPr>
          <p:cNvSpPr txBox="1"/>
          <p:nvPr/>
        </p:nvSpPr>
        <p:spPr>
          <a:xfrm>
            <a:off x="97196" y="10186667"/>
            <a:ext cx="352216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このチラシではご予約・お申込を受付しておりません。</a:t>
            </a:r>
            <a:endParaRPr kumimoji="1"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詳細はお近くの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JTB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取扱販売店までお問い合わせください。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F6ACC89-A927-ACC9-3127-B244E636CF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668" y="143065"/>
            <a:ext cx="1440472" cy="9024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2C032-DE09-4529-93FF-4E415BDFDA55}"/>
              </a:ext>
            </a:extLst>
          </p:cNvPr>
          <p:cNvSpPr txBox="1"/>
          <p:nvPr/>
        </p:nvSpPr>
        <p:spPr>
          <a:xfrm>
            <a:off x="290505" y="3114880"/>
            <a:ext cx="54035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★夏旅応援！</a:t>
            </a:r>
            <a:r>
              <a:rPr kumimoji="1" lang="ja-JP" altLang="en-US" sz="1800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１泊朝食付</a:t>
            </a:r>
            <a:r>
              <a:rPr kumimoji="1" lang="ja-JP" altLang="en-US" sz="18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プラン</a:t>
            </a:r>
            <a:endParaRPr kumimoji="1" lang="en-US" altLang="ja-JP" sz="18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炉端で焼き上げる鯵の干物や、ご当地グルメのみしまコロッケなどの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和洋ブッフェをお召し上がりください♪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E0A237-0871-4499-BD45-64E9F5E37401}"/>
              </a:ext>
            </a:extLst>
          </p:cNvPr>
          <p:cNvSpPr txBox="1"/>
          <p:nvPr/>
        </p:nvSpPr>
        <p:spPr>
          <a:xfrm rot="21125762">
            <a:off x="213371" y="5022270"/>
            <a:ext cx="123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他にも</a:t>
            </a:r>
            <a:r>
              <a:rPr kumimoji="1" lang="en-US" altLang="ja-JP" sz="1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en-US" altLang="ja-JP" sz="1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28F90FAB-6857-36E7-7328-FF8024182AE1}"/>
              </a:ext>
            </a:extLst>
          </p:cNvPr>
          <p:cNvGrpSpPr/>
          <p:nvPr/>
        </p:nvGrpSpPr>
        <p:grpSpPr>
          <a:xfrm>
            <a:off x="347119" y="2653627"/>
            <a:ext cx="5858995" cy="369332"/>
            <a:chOff x="-4540750" y="2576867"/>
            <a:chExt cx="5858995" cy="369332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028A9E33-6E13-7CB6-C978-9EE4B133B6FC}"/>
                </a:ext>
              </a:extLst>
            </p:cNvPr>
            <p:cNvCxnSpPr>
              <a:cxnSpLocks/>
            </p:cNvCxnSpPr>
            <p:nvPr/>
          </p:nvCxnSpPr>
          <p:spPr>
            <a:xfrm>
              <a:off x="-4540750" y="2838634"/>
              <a:ext cx="5531350" cy="0"/>
            </a:xfrm>
            <a:prstGeom prst="line">
              <a:avLst/>
            </a:prstGeom>
            <a:ln w="161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C540E21-0561-FB5C-6CD1-1FDFC3D87A89}"/>
                </a:ext>
              </a:extLst>
            </p:cNvPr>
            <p:cNvSpPr txBox="1"/>
            <p:nvPr/>
          </p:nvSpPr>
          <p:spPr>
            <a:xfrm>
              <a:off x="-4540750" y="2576867"/>
              <a:ext cx="585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ゆっくり朝食を食べて、水遊びグッズをもって三島散策へ♪</a:t>
              </a:r>
              <a:endParaRPr kumimoji="1" lang="en-US" altLang="ja-JP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76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02B515A-1665-69AD-720E-F851ED68B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831" y="8577282"/>
            <a:ext cx="2400430" cy="1800323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3D2E73D-8FD8-3452-07E5-5A49B177B615}"/>
              </a:ext>
            </a:extLst>
          </p:cNvPr>
          <p:cNvSpPr/>
          <p:nvPr/>
        </p:nvSpPr>
        <p:spPr>
          <a:xfrm>
            <a:off x="205381" y="1465918"/>
            <a:ext cx="7164520" cy="6336055"/>
          </a:xfrm>
          <a:prstGeom prst="rect">
            <a:avLst/>
          </a:prstGeom>
          <a:solidFill>
            <a:srgbClr val="3D6EF9">
              <a:alpha val="15000"/>
            </a:srgbClr>
          </a:solidFill>
          <a:ln>
            <a:solidFill>
              <a:srgbClr val="3D6E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87" name="図 2086">
            <a:extLst>
              <a:ext uri="{FF2B5EF4-FFF2-40B4-BE49-F238E27FC236}">
                <a16:creationId xmlns:a16="http://schemas.microsoft.com/office/drawing/2014/main" id="{FAD7F72A-C9CA-F893-9C78-A7C4DFE5B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3" y="8577283"/>
            <a:ext cx="2700483" cy="1800322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DFDCC56-D13B-C7C5-06D6-1EC96E2CDBB5}"/>
              </a:ext>
            </a:extLst>
          </p:cNvPr>
          <p:cNvSpPr/>
          <p:nvPr/>
        </p:nvSpPr>
        <p:spPr>
          <a:xfrm>
            <a:off x="191216" y="7829414"/>
            <a:ext cx="71874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★★伊豆エリアには他にもおすすめ観光スポットがたくさん★</a:t>
            </a:r>
            <a:r>
              <a:rPr kumimoji="1" lang="ja-JP" alt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★</a:t>
            </a:r>
            <a:endParaRPr lang="ja-JP" altLang="en-US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A72D24-FE0C-DB1B-9776-E665C7BBBE99}"/>
              </a:ext>
            </a:extLst>
          </p:cNvPr>
          <p:cNvSpPr txBox="1"/>
          <p:nvPr/>
        </p:nvSpPr>
        <p:spPr>
          <a:xfrm>
            <a:off x="160421" y="150585"/>
            <a:ext cx="72860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富士山三島東急ホテル周辺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夏の家族旅行におすすめのスポット！</a:t>
            </a:r>
            <a:endParaRPr kumimoji="1" lang="ja-JP" altLang="en-US" sz="1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90B9D85-0538-B331-60C4-C6078C71EAB8}"/>
              </a:ext>
            </a:extLst>
          </p:cNvPr>
          <p:cNvSpPr/>
          <p:nvPr/>
        </p:nvSpPr>
        <p:spPr>
          <a:xfrm>
            <a:off x="35177" y="50876"/>
            <a:ext cx="7510850" cy="10640938"/>
          </a:xfrm>
          <a:prstGeom prst="rect">
            <a:avLst/>
          </a:prstGeom>
          <a:noFill/>
          <a:ln w="127000">
            <a:solidFill>
              <a:srgbClr val="3D6E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314382-2CAC-733D-A9F6-13D7DEA213BF}"/>
              </a:ext>
            </a:extLst>
          </p:cNvPr>
          <p:cNvSpPr txBox="1"/>
          <p:nvPr/>
        </p:nvSpPr>
        <p:spPr>
          <a:xfrm>
            <a:off x="450853" y="8193582"/>
            <a:ext cx="299242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dirty="0">
                <a:latin typeface="HGP創英角ｺﾞｼｯｸUB"/>
                <a:ea typeface="HGP創英角ｺﾞｼｯｸUB"/>
              </a:rPr>
              <a:t>富士サファリパーク</a:t>
            </a:r>
            <a:endParaRPr lang="ja-JP" sz="1200" dirty="0">
              <a:solidFill>
                <a:srgbClr val="0088CC"/>
              </a:solidFill>
              <a:highlight>
                <a:srgbClr val="FFFFFF"/>
              </a:highlight>
              <a:latin typeface="Arial"/>
              <a:ea typeface="HGP創英角ｺﾞｼｯｸUB"/>
              <a:cs typeface="Arial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B70088D-72D5-5AD8-4D17-3293BADF95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50" y="3244390"/>
            <a:ext cx="2378787" cy="178409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6967042-5C6B-C217-A023-A9B720310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633" y="4063857"/>
            <a:ext cx="2163162" cy="162237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7E1CF3-BBDF-BAF8-931D-0EC220FF4226}"/>
              </a:ext>
            </a:extLst>
          </p:cNvPr>
          <p:cNvSpPr txBox="1"/>
          <p:nvPr/>
        </p:nvSpPr>
        <p:spPr>
          <a:xfrm>
            <a:off x="3998831" y="8193582"/>
            <a:ext cx="33696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dirty="0">
                <a:latin typeface="HGP創英角ｺﾞｼｯｸUB"/>
                <a:ea typeface="HGP創英角ｺﾞｼｯｸUB"/>
              </a:rPr>
              <a:t>伊豆・三津シーパラダイス</a:t>
            </a:r>
            <a:endParaRPr lang="ja-JP" sz="1200" dirty="0">
              <a:solidFill>
                <a:srgbClr val="0088CC"/>
              </a:solidFill>
              <a:highlight>
                <a:srgbClr val="FFFFFF"/>
              </a:highlight>
              <a:latin typeface="Arial"/>
              <a:ea typeface="HGP創英角ｺﾞｼｯｸUB"/>
              <a:cs typeface="Arial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C02EE11-C301-BD7E-289E-A97CCD55C551}"/>
              </a:ext>
            </a:extLst>
          </p:cNvPr>
          <p:cNvGrpSpPr/>
          <p:nvPr/>
        </p:nvGrpSpPr>
        <p:grpSpPr>
          <a:xfrm>
            <a:off x="6259574" y="8666613"/>
            <a:ext cx="1148719" cy="691970"/>
            <a:chOff x="6379015" y="2440834"/>
            <a:chExt cx="1148719" cy="691813"/>
          </a:xfrm>
        </p:grpSpPr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F35218EC-632D-D643-400D-310A43AFBEDD}"/>
                </a:ext>
              </a:extLst>
            </p:cNvPr>
            <p:cNvSpPr/>
            <p:nvPr/>
          </p:nvSpPr>
          <p:spPr>
            <a:xfrm>
              <a:off x="6381305" y="2440834"/>
              <a:ext cx="978095" cy="69181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7CEE1ED-DF6A-3FFA-D109-6532F39E1670}"/>
                </a:ext>
              </a:extLst>
            </p:cNvPr>
            <p:cNvSpPr/>
            <p:nvPr/>
          </p:nvSpPr>
          <p:spPr>
            <a:xfrm>
              <a:off x="6379015" y="2577341"/>
              <a:ext cx="1148719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kumimoji="1" lang="ja-JP" altLang="en-US" sz="1050" cap="none" spc="0" dirty="0">
                  <a:ln w="0"/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当ホテルより</a:t>
              </a:r>
              <a:endParaRPr kumimoji="1" lang="en-US" altLang="ja-JP" sz="1050" cap="none" spc="0" dirty="0">
                <a:ln w="0"/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r>
                <a:rPr kumimoji="1" lang="ja-JP" altLang="en-US" sz="1050" dirty="0">
                  <a:ln w="0"/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車で約</a:t>
              </a:r>
              <a:r>
                <a:rPr kumimoji="1" lang="en-US" altLang="ja-JP" sz="1050" dirty="0">
                  <a:ln w="0"/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30</a:t>
              </a:r>
              <a:r>
                <a:rPr kumimoji="1" lang="ja-JP" altLang="en-US" sz="1050" dirty="0">
                  <a:ln w="0"/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分</a:t>
              </a:r>
              <a:endParaRPr lang="ja-JP" altLang="en-US" sz="1050" cap="none" spc="0" dirty="0">
                <a:ln w="0"/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9D25022-88A2-1296-CF62-E18A0C33056A}"/>
              </a:ext>
            </a:extLst>
          </p:cNvPr>
          <p:cNvGrpSpPr/>
          <p:nvPr/>
        </p:nvGrpSpPr>
        <p:grpSpPr>
          <a:xfrm>
            <a:off x="2959615" y="8666613"/>
            <a:ext cx="1148719" cy="691970"/>
            <a:chOff x="6379015" y="2440834"/>
            <a:chExt cx="1148719" cy="691813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7928CBE6-AF42-6AF0-EFBF-689139F29071}"/>
                </a:ext>
              </a:extLst>
            </p:cNvPr>
            <p:cNvSpPr/>
            <p:nvPr/>
          </p:nvSpPr>
          <p:spPr>
            <a:xfrm>
              <a:off x="6381305" y="2440834"/>
              <a:ext cx="978095" cy="69181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291862D-3773-8768-BCCC-BB0673BED93A}"/>
                </a:ext>
              </a:extLst>
            </p:cNvPr>
            <p:cNvSpPr/>
            <p:nvPr/>
          </p:nvSpPr>
          <p:spPr>
            <a:xfrm>
              <a:off x="6379015" y="2577341"/>
              <a:ext cx="1148719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kumimoji="1" lang="ja-JP" altLang="en-US" sz="1050" cap="none" spc="0" dirty="0">
                  <a:ln w="0"/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当ホテルより</a:t>
              </a:r>
              <a:endParaRPr kumimoji="1" lang="en-US" altLang="ja-JP" sz="1050" cap="none" spc="0" dirty="0">
                <a:ln w="0"/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r>
                <a:rPr kumimoji="1" lang="ja-JP" altLang="en-US" sz="1050" dirty="0">
                  <a:ln w="0"/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車で約</a:t>
              </a:r>
              <a:r>
                <a:rPr kumimoji="1" lang="en-US" altLang="ja-JP" sz="1050" dirty="0">
                  <a:ln w="0"/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40</a:t>
              </a:r>
              <a:r>
                <a:rPr kumimoji="1" lang="ja-JP" altLang="en-US" sz="1050" dirty="0">
                  <a:ln w="0"/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分</a:t>
              </a:r>
              <a:endParaRPr lang="ja-JP" altLang="en-US" sz="1050" cap="none" spc="0" dirty="0">
                <a:ln w="0"/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C597917-CBD9-0799-1F5E-30833E2314DE}"/>
              </a:ext>
            </a:extLst>
          </p:cNvPr>
          <p:cNvSpPr txBox="1"/>
          <p:nvPr/>
        </p:nvSpPr>
        <p:spPr>
          <a:xfrm>
            <a:off x="250576" y="1563085"/>
            <a:ext cx="33184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dirty="0">
                <a:solidFill>
                  <a:srgbClr val="0088CC"/>
                </a:solidFill>
                <a:highlight>
                  <a:srgbClr val="FFFFFF"/>
                </a:highlight>
                <a:latin typeface="HGP創英角ｺﾞｼｯｸUB"/>
                <a:ea typeface="HGP創英角ｺﾞｼｯｸUB"/>
                <a:cs typeface="Arial"/>
              </a:rPr>
              <a:t>水遊びデビューにぴったり！</a:t>
            </a:r>
            <a:endParaRPr kumimoji="1" lang="en-US" altLang="ja-JP" sz="2000" dirty="0">
              <a:solidFill>
                <a:srgbClr val="0088CC"/>
              </a:solidFill>
              <a:highlight>
                <a:srgbClr val="FFFFFF"/>
              </a:highlight>
              <a:latin typeface="HGP創英角ｺﾞｼｯｸUB"/>
              <a:ea typeface="HGP創英角ｺﾞｼｯｸUB"/>
              <a:cs typeface="Arial"/>
            </a:endParaRPr>
          </a:p>
          <a:p>
            <a:r>
              <a:rPr kumimoji="1" lang="ja-JP" altLang="en-US" sz="2000" dirty="0">
                <a:solidFill>
                  <a:srgbClr val="0088CC"/>
                </a:solidFill>
                <a:highlight>
                  <a:srgbClr val="FFFFFF"/>
                </a:highlight>
                <a:latin typeface="HGP創英角ｺﾞｼｯｸUB"/>
                <a:ea typeface="HGP創英角ｺﾞｼｯｸUB"/>
                <a:cs typeface="Arial"/>
              </a:rPr>
              <a:t>白滝公園</a:t>
            </a:r>
            <a:endParaRPr lang="ja-JP" sz="1200" dirty="0">
              <a:solidFill>
                <a:srgbClr val="0088CC"/>
              </a:solidFill>
              <a:highlight>
                <a:srgbClr val="FFFFFF"/>
              </a:highlight>
              <a:latin typeface="Arial"/>
              <a:ea typeface="HGP創英角ｺﾞｼｯｸUB"/>
              <a:cs typeface="Arial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84753C8-C6CE-B2CE-293D-08C8600096B9}"/>
              </a:ext>
            </a:extLst>
          </p:cNvPr>
          <p:cNvSpPr/>
          <p:nvPr/>
        </p:nvSpPr>
        <p:spPr>
          <a:xfrm>
            <a:off x="250576" y="2270971"/>
            <a:ext cx="421394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t">
              <a:lnSpc>
                <a:spcPts val="1500"/>
              </a:lnSpc>
            </a:pP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富士山の雪解け水が湧き出る公園で、水温は約</a:t>
            </a:r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15〜16℃</a:t>
            </a: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。真夏でもびっくりする冷たさで、暑い日でもひんやり！</a:t>
            </a:r>
            <a:endParaRPr lang="en-US" altLang="ja-JP" sz="1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fontAlgn="t">
              <a:lnSpc>
                <a:spcPts val="1500"/>
              </a:lnSpc>
            </a:pP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浅い水辺で未就学のお子さまも安心してパシャパシャ遊べます。はじめての“水あそび体験”はここで決まり！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AFE2EDE-BC43-A004-EB04-AC6513CA5DC8}"/>
              </a:ext>
            </a:extLst>
          </p:cNvPr>
          <p:cNvSpPr txBox="1"/>
          <p:nvPr/>
        </p:nvSpPr>
        <p:spPr>
          <a:xfrm>
            <a:off x="4241240" y="3225107"/>
            <a:ext cx="33184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dirty="0">
                <a:solidFill>
                  <a:srgbClr val="0088CC"/>
                </a:solidFill>
                <a:highlight>
                  <a:srgbClr val="FFFFFF"/>
                </a:highlight>
                <a:latin typeface="HGP創英角ｺﾞｼｯｸUB"/>
                <a:ea typeface="HGP創英角ｺﾞｼｯｸUB"/>
                <a:cs typeface="Arial"/>
              </a:rPr>
              <a:t>水の上を歩く？！</a:t>
            </a:r>
            <a:endParaRPr kumimoji="1" lang="en-US" altLang="ja-JP" sz="2000" dirty="0">
              <a:solidFill>
                <a:srgbClr val="0088CC"/>
              </a:solidFill>
              <a:highlight>
                <a:srgbClr val="FFFFFF"/>
              </a:highlight>
              <a:latin typeface="HGP創英角ｺﾞｼｯｸUB"/>
              <a:ea typeface="HGP創英角ｺﾞｼｯｸUB"/>
              <a:cs typeface="Arial"/>
            </a:endParaRPr>
          </a:p>
          <a:p>
            <a:r>
              <a:rPr kumimoji="1" lang="ja-JP" altLang="en-US" sz="2000" dirty="0">
                <a:solidFill>
                  <a:srgbClr val="0088CC"/>
                </a:solidFill>
                <a:highlight>
                  <a:srgbClr val="FFFFFF"/>
                </a:highlight>
                <a:latin typeface="HGP創英角ｺﾞｼｯｸUB"/>
                <a:ea typeface="HGP創英角ｺﾞｼｯｸUB"/>
                <a:cs typeface="Arial"/>
              </a:rPr>
              <a:t>源兵衛川で水辺探検</a:t>
            </a:r>
            <a:r>
              <a:rPr kumimoji="1" lang="ja-JP" altLang="en-US" sz="2000" dirty="0">
                <a:solidFill>
                  <a:srgbClr val="0088CC"/>
                </a:solidFill>
                <a:highlight>
                  <a:srgbClr val="FFFFFF"/>
                </a:highlight>
                <a:latin typeface="Arial"/>
                <a:ea typeface="HGP創英角ｺﾞｼｯｸUB"/>
                <a:cs typeface="Arial"/>
              </a:rPr>
              <a:t>！</a:t>
            </a:r>
            <a:endParaRPr kumimoji="1" lang="en-US" altLang="ja-JP" sz="2000" dirty="0">
              <a:solidFill>
                <a:srgbClr val="0088CC"/>
              </a:solidFill>
              <a:highlight>
                <a:srgbClr val="FFFFFF"/>
              </a:highlight>
              <a:latin typeface="HGP創英角ｺﾞｼｯｸUB"/>
              <a:ea typeface="HGP創英角ｺﾞｼｯｸUB"/>
              <a:cs typeface="Arial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70F9194-D31E-A19D-D07F-3AB3254FBD0F}"/>
              </a:ext>
            </a:extLst>
          </p:cNvPr>
          <p:cNvSpPr/>
          <p:nvPr/>
        </p:nvSpPr>
        <p:spPr>
          <a:xfrm>
            <a:off x="4218460" y="3978487"/>
            <a:ext cx="3121157" cy="18235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t">
              <a:lnSpc>
                <a:spcPts val="1500"/>
              </a:lnSpc>
            </a:pP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飛び石や木道が続く散策スポット。</a:t>
            </a:r>
            <a:endParaRPr lang="en-US" altLang="ja-JP" sz="1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fontAlgn="t">
              <a:lnSpc>
                <a:spcPts val="1500"/>
              </a:lnSpc>
            </a:pP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水辺を歩いたり、足をつけたり、遊びながら進む“体験型”の楽しさが魅力。</a:t>
            </a:r>
            <a:endParaRPr lang="en-US" altLang="ja-JP" sz="1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fontAlgn="t">
              <a:lnSpc>
                <a:spcPts val="1500"/>
              </a:lnSpc>
            </a:pP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少しアクティブに遊びたい</a:t>
            </a:r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3〜6</a:t>
            </a: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歳のお子さまにぴったりです。</a:t>
            </a:r>
            <a:endParaRPr lang="en-US" altLang="ja-JP" sz="1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fontAlgn="t">
              <a:lnSpc>
                <a:spcPts val="1500"/>
              </a:lnSpc>
            </a:pP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街なかとは思えない自然の中で、ひんやり涼しくリフレッシュ。</a:t>
            </a:r>
            <a:endParaRPr lang="en-US" altLang="ja-JP" sz="1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fontAlgn="t">
              <a:lnSpc>
                <a:spcPts val="1500"/>
              </a:lnSpc>
            </a:pP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ただの水遊びじゃ物足りないご家族におすすめです。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3C2EFF1-2BE1-A198-E909-222553DFC528}"/>
              </a:ext>
            </a:extLst>
          </p:cNvPr>
          <p:cNvSpPr txBox="1"/>
          <p:nvPr/>
        </p:nvSpPr>
        <p:spPr>
          <a:xfrm>
            <a:off x="261607" y="5778126"/>
            <a:ext cx="33184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dirty="0">
                <a:solidFill>
                  <a:srgbClr val="0088CC"/>
                </a:solidFill>
                <a:highlight>
                  <a:srgbClr val="FFFFFF"/>
                </a:highlight>
                <a:latin typeface="HGP創英角ｺﾞｼｯｸUB"/>
                <a:ea typeface="HGP創英角ｺﾞｼｯｸUB"/>
                <a:cs typeface="Arial"/>
              </a:rPr>
              <a:t>三島駅前すぐの森の公園</a:t>
            </a:r>
            <a:endParaRPr kumimoji="1" lang="en-US" altLang="ja-JP" sz="2000" dirty="0">
              <a:solidFill>
                <a:srgbClr val="0088CC"/>
              </a:solidFill>
              <a:highlight>
                <a:srgbClr val="FFFFFF"/>
              </a:highlight>
              <a:latin typeface="HGP創英角ｺﾞｼｯｸUB"/>
              <a:ea typeface="HGP創英角ｺﾞｼｯｸUB"/>
              <a:cs typeface="Arial"/>
            </a:endParaRPr>
          </a:p>
          <a:p>
            <a:r>
              <a:rPr kumimoji="1" lang="ja-JP" altLang="en-US" sz="2000" dirty="0">
                <a:solidFill>
                  <a:srgbClr val="0088CC"/>
                </a:solidFill>
                <a:highlight>
                  <a:srgbClr val="FFFFFF"/>
                </a:highlight>
                <a:latin typeface="HGP創英角ｺﾞｼｯｸUB"/>
                <a:ea typeface="HGP創英角ｺﾞｼｯｸUB"/>
                <a:cs typeface="Arial"/>
              </a:rPr>
              <a:t>楽寿園</a:t>
            </a:r>
            <a:endParaRPr kumimoji="1" lang="en-US" altLang="ja-JP" sz="2000" dirty="0">
              <a:solidFill>
                <a:srgbClr val="0088CC"/>
              </a:solidFill>
              <a:highlight>
                <a:srgbClr val="FFFFFF"/>
              </a:highlight>
              <a:latin typeface="HGP創英角ｺﾞｼｯｸUB"/>
              <a:ea typeface="HGP創英角ｺﾞｼｯｸUB"/>
              <a:cs typeface="Arial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8B1CF7E-41F3-B267-9114-C25886BF73AD}"/>
              </a:ext>
            </a:extLst>
          </p:cNvPr>
          <p:cNvSpPr/>
          <p:nvPr/>
        </p:nvSpPr>
        <p:spPr>
          <a:xfrm>
            <a:off x="261607" y="6507340"/>
            <a:ext cx="4544578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t">
              <a:lnSpc>
                <a:spcPts val="1500"/>
              </a:lnSpc>
            </a:pP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駅徒歩</a:t>
            </a:r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分、ホテルからもすぐの便利な立地。</a:t>
            </a:r>
            <a:endParaRPr lang="en-US" altLang="ja-JP" sz="1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fontAlgn="t">
              <a:lnSpc>
                <a:spcPts val="1500"/>
              </a:lnSpc>
            </a:pP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レッサーパンダやアルパカに会えるどうぶつ広場に、</a:t>
            </a:r>
            <a:endParaRPr lang="en-US" altLang="ja-JP" sz="1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fontAlgn="t">
              <a:lnSpc>
                <a:spcPts val="1500"/>
              </a:lnSpc>
            </a:pP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メリーゴーランドや豆汽車も楽しめる♪</a:t>
            </a:r>
            <a:endParaRPr lang="en-US" altLang="ja-JP" sz="1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fontAlgn="t">
              <a:lnSpc>
                <a:spcPts val="1500"/>
              </a:lnSpc>
            </a:pP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遊具や蒸気機関車など見どころもいっぱいで、</a:t>
            </a:r>
            <a:endParaRPr lang="en-US" altLang="ja-JP" sz="1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fontAlgn="t">
              <a:lnSpc>
                <a:spcPts val="1500"/>
              </a:lnSpc>
            </a:pP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未就学のお子さまも飽きずに遊べます。</a:t>
            </a:r>
            <a:endParaRPr lang="en-US" altLang="ja-JP" sz="1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fontAlgn="t">
              <a:lnSpc>
                <a:spcPts val="1500"/>
              </a:lnSpc>
            </a:pPr>
            <a:r>
              <a:rPr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ここだけで１日遊べるので、移動が少なくママ・パパも楽々♪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22DFDE-E62B-350F-CEBA-9B6F455C6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774" y="5902495"/>
            <a:ext cx="2308851" cy="173163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93D7E1-A14D-F22D-89F9-C166EB5B74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887" y="1619772"/>
            <a:ext cx="2140447" cy="160533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09BC3D-32BB-483A-53C8-1201AE21604A}"/>
              </a:ext>
            </a:extLst>
          </p:cNvPr>
          <p:cNvSpPr txBox="1"/>
          <p:nvPr/>
        </p:nvSpPr>
        <p:spPr>
          <a:xfrm>
            <a:off x="80992" y="10413910"/>
            <a:ext cx="67399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このチラシではご予約・お申込を受付しておりません。詳細はお近くの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JTB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取扱販売店までお問い合わせください。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03484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12681</TotalTime>
  <Words>546</Words>
  <Application>Microsoft Office PowerPoint</Application>
  <PresentationFormat>ユーザー設定</PresentationFormat>
  <Paragraphs>61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HGP創英角ｺﾞｼｯｸUB</vt:lpstr>
      <vt:lpstr>HGS創英角ｺﾞｼｯｸUB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JTB首都圏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深山 有佳</dc:creator>
  <cp:lastModifiedBy>広瀬 美紀(miki hirose)</cp:lastModifiedBy>
  <cp:revision>904</cp:revision>
  <cp:lastPrinted>2024-11-13T00:42:03Z</cp:lastPrinted>
  <dcterms:created xsi:type="dcterms:W3CDTF">2018-07-03T00:54:18Z</dcterms:created>
  <dcterms:modified xsi:type="dcterms:W3CDTF">2026-07-07T01:08:36Z</dcterms:modified>
</cp:coreProperties>
</file>